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1"/>
  </p:sldMasterIdLst>
  <p:sldIdLst>
    <p:sldId id="258" r:id="rId2"/>
    <p:sldId id="256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C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73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204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92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06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12878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01915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08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292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85187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81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171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17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906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11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297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124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550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97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942C2AE-53DB-496F-A1D9-9014425F9D04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402E892-F773-4EDF-94B1-66648CC91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75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58432" y="1975740"/>
            <a:ext cx="8574622" cy="2616199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"</a:t>
            </a:r>
            <a:r>
              <a:rPr lang="ru-RU" b="1" dirty="0">
                <a:solidFill>
                  <a:srgbClr val="FFC000"/>
                </a:solidFill>
              </a:rPr>
              <a:t>Актуальность изучения английского языка"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86724" y="5987377"/>
            <a:ext cx="193052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26 марта 2019 год</a:t>
            </a:r>
            <a:endParaRPr lang="ru-RU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8233" y="440180"/>
            <a:ext cx="9385639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Семинар 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«Почему я должен изучать английский язык?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помочь ребенку в изучении английского языка» </a:t>
            </a:r>
            <a:endParaRPr lang="ru-RU" sz="2400" dirty="0">
              <a:solidFill>
                <a:schemeClr val="bg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40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4615" y="317311"/>
            <a:ext cx="10018713" cy="801806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FF00"/>
                </a:solidFill>
              </a:rPr>
              <a:t>Основа международного общения </a:t>
            </a:r>
            <a:br>
              <a:rPr lang="ru-RU" sz="4800" b="1" dirty="0" smtClean="0">
                <a:solidFill>
                  <a:srgbClr val="FFFF00"/>
                </a:solidFill>
              </a:rPr>
            </a:b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8857" y="718214"/>
            <a:ext cx="10570231" cy="59871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FFFF00"/>
                </a:solidFill>
              </a:rPr>
              <a:t>Английский:</a:t>
            </a:r>
          </a:p>
          <a:p>
            <a:pPr algn="just"/>
            <a:r>
              <a:rPr lang="ru-RU" b="1" dirty="0" smtClean="0"/>
              <a:t>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один из официальных языков ООН, является языком международного общения в таких областях как политика, наука, техника, бизнес, культура, торговля 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язык навигации, авиации, литературы, образования, современной музыки, международного спорта, туризма, программирования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75% мировой корреспонденции ведётся на английском языке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60% радиостанций вещают по-английски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80% информации по электронике хранится на английском языке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более чем для 400 млн. человек он является родным языком, для 98 млн. человек – второй язык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через 10 лет 2 млрд. человек будут изучать английский и примерно половина населения земного шара будет говорить на нём.</a:t>
            </a:r>
          </a:p>
        </p:txBody>
      </p:sp>
    </p:spTree>
    <p:extLst>
      <p:ext uri="{BB962C8B-B14F-4D97-AF65-F5344CB8AC3E}">
        <p14:creationId xmlns:p14="http://schemas.microsoft.com/office/powerpoint/2010/main" val="276635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5072" y="440871"/>
            <a:ext cx="10018713" cy="751114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92D050"/>
                </a:solidFill>
              </a:rPr>
              <a:t>Причины изучения английского языка </a:t>
            </a:r>
            <a:br>
              <a:rPr lang="ru-RU" sz="4400" b="1" dirty="0">
                <a:solidFill>
                  <a:srgbClr val="92D050"/>
                </a:solidFill>
              </a:rPr>
            </a:br>
            <a:endParaRPr lang="ru-RU" sz="4400" b="1" dirty="0">
              <a:solidFill>
                <a:srgbClr val="92D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4312" y="1191985"/>
            <a:ext cx="4895055" cy="5339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Достойное 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</a:rPr>
              <a:t>образование</a:t>
            </a:r>
          </a:p>
          <a:p>
            <a:pPr marL="0" indent="0">
              <a:buNone/>
            </a:pPr>
            <a:r>
              <a:rPr lang="ru-RU" sz="2800" dirty="0" smtClean="0"/>
              <a:t>Его </a:t>
            </a:r>
            <a:r>
              <a:rPr lang="ru-RU" sz="2800" dirty="0"/>
              <a:t>знание позволяет пройти обучение в абсолютно любом университете. Имея, например, диплом Лондонского университета, выпускник может устроиться на престижную работу в любой точке мира. </a:t>
            </a:r>
          </a:p>
          <a:p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74428" y="2977242"/>
            <a:ext cx="4895056" cy="3880758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>
                <a:solidFill>
                  <a:schemeClr val="bg2">
                    <a:lumMod val="50000"/>
                  </a:schemeClr>
                </a:solidFill>
              </a:rPr>
              <a:t>Возможность читать книги в оригинале</a:t>
            </a: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smtClean="0"/>
              <a:t>Детективы</a:t>
            </a:r>
            <a:r>
              <a:rPr lang="ru-RU" sz="2400" dirty="0"/>
              <a:t>, романы, стихотворения и другие произведения можно читать в оригинале, зная иностранный язык. </a:t>
            </a:r>
          </a:p>
          <a:p>
            <a:endParaRPr lang="ru-RU" dirty="0"/>
          </a:p>
        </p:txBody>
      </p:sp>
      <p:pic>
        <p:nvPicPr>
          <p:cNvPr id="5" name="Рисунок 4" descr="C:\Users\Елена\Desktop\Картинки о школе\iStock_000046037062_Full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815" y="1191984"/>
            <a:ext cx="2726872" cy="1714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65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9240" y="293915"/>
            <a:ext cx="10018713" cy="107768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Роль английского языка в мире технологий</a:t>
            </a:r>
            <a:r>
              <a:rPr lang="ru-RU" dirty="0">
                <a:solidFill>
                  <a:srgbClr val="00B050"/>
                </a:solidFill>
              </a:rPr>
              <a:t/>
            </a:r>
            <a:br>
              <a:rPr lang="ru-RU" dirty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6725" y="1208315"/>
            <a:ext cx="10541228" cy="46373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                 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Специалисты 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</a:rPr>
              <a:t>со всего мира создают 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новые изобретения.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</a:rPr>
              <a:t> Им дают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названия,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</a:rPr>
              <a:t> которые наиболее часто являются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англоязычными. </a:t>
            </a:r>
            <a:endParaRPr lang="ru-RU" sz="28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FFFF00"/>
                </a:solidFill>
              </a:rPr>
              <a:t>ноутбук</a:t>
            </a:r>
            <a:r>
              <a:rPr lang="ru-RU" sz="2800" b="1" i="1" dirty="0">
                <a:solidFill>
                  <a:srgbClr val="FFFF00"/>
                </a:solidFill>
              </a:rPr>
              <a:t>, компьютер, сканер, мобильный и </a:t>
            </a:r>
            <a:r>
              <a:rPr lang="ru-RU" sz="2800" b="1" i="1" dirty="0" smtClean="0">
                <a:solidFill>
                  <a:srgbClr val="FFFF00"/>
                </a:solidFill>
              </a:rPr>
              <a:t>многое другое</a:t>
            </a:r>
            <a:endParaRPr lang="ru-RU" b="1" dirty="0"/>
          </a:p>
          <a:p>
            <a:pPr marL="0" indent="0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             Благодаря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стремительному развитию интернета представители разных наций начали тесно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общаться в Сети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. Для того чтобы понять друг друга, они используют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английский язык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716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012371"/>
          </a:xfrm>
        </p:spPr>
        <p:txBody>
          <a:bodyPr>
            <a:noAutofit/>
          </a:bodyPr>
          <a:lstStyle/>
          <a:p>
            <a:r>
              <a:rPr lang="ru-RU" sz="6600" b="1" dirty="0">
                <a:solidFill>
                  <a:srgbClr val="C00000"/>
                </a:solidFill>
              </a:rPr>
              <a:t>Работа </a:t>
            </a:r>
            <a:br>
              <a:rPr lang="ru-RU" sz="6600" b="1" dirty="0">
                <a:solidFill>
                  <a:srgbClr val="C00000"/>
                </a:solidFill>
              </a:rPr>
            </a:b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567543"/>
            <a:ext cx="10018713" cy="47679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Люди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endParaRPr lang="ru-RU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которые 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желают найти </a:t>
            </a:r>
            <a:endParaRPr lang="ru-RU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престижную 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и высокооплачиваемую должность, </a:t>
            </a:r>
            <a:endParaRPr lang="ru-RU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в обязательном порядке </a:t>
            </a:r>
            <a:endParaRPr lang="ru-RU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</a:rPr>
              <a:t>хорошо 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</a:rPr>
              <a:t>знать английский язык.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5593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4300" y="4882243"/>
            <a:ext cx="3984171" cy="1371600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FFFF00"/>
                </a:solidFill>
              </a:rPr>
              <a:t>Путешествия </a:t>
            </a:r>
            <a:br>
              <a:rPr lang="ru-RU" sz="4800" b="1" dirty="0">
                <a:solidFill>
                  <a:srgbClr val="FFFF00"/>
                </a:solidFill>
              </a:rPr>
            </a:b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9243" y="293914"/>
            <a:ext cx="8066314" cy="64334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Благодаря 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</a:rPr>
              <a:t>знанию английского </a:t>
            </a:r>
            <a:endParaRPr lang="ru-RU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можно с 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</a:rPr>
              <a:t>легкостью общаться с людьми не только в англоязычных странах. </a:t>
            </a:r>
            <a:endParaRPr lang="ru-RU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B050"/>
                </a:solidFill>
              </a:rPr>
              <a:t>В </a:t>
            </a:r>
            <a:r>
              <a:rPr lang="ru-RU" sz="3200" dirty="0">
                <a:solidFill>
                  <a:srgbClr val="00B050"/>
                </a:solidFill>
              </a:rPr>
              <a:t>том случае, </a:t>
            </a:r>
            <a:endParaRPr lang="ru-RU" sz="3200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B050"/>
                </a:solidFill>
              </a:rPr>
              <a:t>если </a:t>
            </a:r>
            <a:r>
              <a:rPr lang="ru-RU" sz="3200" dirty="0">
                <a:solidFill>
                  <a:srgbClr val="00B050"/>
                </a:solidFill>
              </a:rPr>
              <a:t>вы знаете иностранную речь, вы всегда сможете с легкостью обратиться за помощью в чужой стране</a:t>
            </a:r>
            <a:r>
              <a:rPr lang="ru-RU" sz="3200" dirty="0">
                <a:solidFill>
                  <a:srgbClr val="00FF00"/>
                </a:solidFill>
              </a:rPr>
              <a:t>. </a:t>
            </a:r>
            <a:endParaRPr lang="ru-RU" sz="3200" dirty="0" smtClean="0">
              <a:solidFill>
                <a:srgbClr val="00FF00"/>
              </a:solidFill>
            </a:endParaRPr>
          </a:p>
          <a:p>
            <a:pPr marL="0" indent="0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Зная английский вы </a:t>
            </a:r>
            <a:r>
              <a:rPr lang="ru-RU" sz="3600" b="1" dirty="0">
                <a:solidFill>
                  <a:srgbClr val="C00000"/>
                </a:solidFill>
              </a:rPr>
              <a:t>будете </a:t>
            </a:r>
            <a:r>
              <a:rPr lang="ru-RU" sz="3600" b="1" dirty="0" smtClean="0">
                <a:solidFill>
                  <a:srgbClr val="C00000"/>
                </a:solidFill>
              </a:rPr>
              <a:t>уверенно чувствовать </a:t>
            </a:r>
            <a:r>
              <a:rPr lang="ru-RU" sz="3600" b="1" dirty="0">
                <a:solidFill>
                  <a:srgbClr val="C00000"/>
                </a:solidFill>
              </a:rPr>
              <a:t>себя </a:t>
            </a:r>
            <a:r>
              <a:rPr lang="ru-RU" sz="3600" b="1" dirty="0" smtClean="0">
                <a:solidFill>
                  <a:srgbClr val="C00000"/>
                </a:solidFill>
              </a:rPr>
              <a:t>за </a:t>
            </a:r>
            <a:r>
              <a:rPr lang="ru-RU" sz="3600" b="1" dirty="0">
                <a:solidFill>
                  <a:srgbClr val="C00000"/>
                </a:solidFill>
              </a:rPr>
              <a:t>границей</a:t>
            </a:r>
            <a:r>
              <a:rPr lang="ru-RU" sz="3600" b="1" dirty="0" smtClean="0">
                <a:solidFill>
                  <a:srgbClr val="C00000"/>
                </a:solidFill>
              </a:rPr>
              <a:t>.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33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947057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00B050"/>
                </a:solidFill>
              </a:rPr>
              <a:t>Актуальность изучения</a:t>
            </a:r>
            <a:r>
              <a:rPr lang="ru-RU" sz="4800" dirty="0">
                <a:solidFill>
                  <a:srgbClr val="00B050"/>
                </a:solidFill>
              </a:rPr>
              <a:t/>
            </a:r>
            <a:br>
              <a:rPr lang="ru-RU" sz="4800" dirty="0">
                <a:solidFill>
                  <a:srgbClr val="00B050"/>
                </a:solidFill>
              </a:rPr>
            </a:br>
            <a:endParaRPr lang="ru-RU" sz="48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1" y="1159328"/>
            <a:ext cx="10376352" cy="56986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Английский язык является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важнейшим </a:t>
            </a:r>
            <a:endParaRPr lang="ru-RU" sz="3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коммуникативным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средством на международном уровне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</a:rPr>
              <a:t>Современный человек без определенных лингвистических познаний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не 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</a:rPr>
              <a:t>может использовать новейшие блага цивилизации. </a:t>
            </a:r>
            <a:endParaRPr lang="ru-RU" sz="32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Знание английского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языка становится с каждым годом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все более важным для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человека любого возраста.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FFFF00"/>
                </a:solidFill>
              </a:rPr>
              <a:t>Именно поэтому необходимо прививать знания и интерес к языку с раннего детства, стремиться донести до детей необходимость его изучения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508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72</TotalTime>
  <Words>389</Words>
  <Application>Microsoft Office PowerPoint</Application>
  <PresentationFormat>Произвольный</PresentationFormat>
  <Paragraphs>41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Параллакс</vt:lpstr>
      <vt:lpstr>"Актуальность изучения английского языка" </vt:lpstr>
      <vt:lpstr>Основа международного общения  </vt:lpstr>
      <vt:lpstr>Причины изучения английского языка  </vt:lpstr>
      <vt:lpstr>Роль английского языка в мире технологий </vt:lpstr>
      <vt:lpstr>Работа  </vt:lpstr>
      <vt:lpstr>Путешествия  </vt:lpstr>
      <vt:lpstr>Актуальность изучения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"Актуальность изучения английского языка" </dc:title>
  <dc:creator>Elena</dc:creator>
  <cp:lastModifiedBy>Елена</cp:lastModifiedBy>
  <cp:revision>11</cp:revision>
  <dcterms:created xsi:type="dcterms:W3CDTF">2019-03-25T20:59:24Z</dcterms:created>
  <dcterms:modified xsi:type="dcterms:W3CDTF">2019-12-09T09:03:35Z</dcterms:modified>
</cp:coreProperties>
</file>